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2" r:id="rId7"/>
  </p:sldMasterIdLst>
  <p:notesMasterIdLst>
    <p:notesMasterId r:id="rId21"/>
  </p:notesMasterIdLst>
  <p:sldIdLst>
    <p:sldId id="328" r:id="rId8"/>
    <p:sldId id="327" r:id="rId9"/>
    <p:sldId id="334" r:id="rId10"/>
    <p:sldId id="324" r:id="rId11"/>
    <p:sldId id="317" r:id="rId12"/>
    <p:sldId id="330" r:id="rId13"/>
    <p:sldId id="335" r:id="rId14"/>
    <p:sldId id="332" r:id="rId15"/>
    <p:sldId id="323" r:id="rId16"/>
    <p:sldId id="338" r:id="rId17"/>
    <p:sldId id="336" r:id="rId18"/>
    <p:sldId id="339" r:id="rId19"/>
    <p:sldId id="337" r:id="rId20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76560" autoAdjust="0"/>
  </p:normalViewPr>
  <p:slideViewPr>
    <p:cSldViewPr snapToGrid="0">
      <p:cViewPr varScale="1">
        <p:scale>
          <a:sx n="77" d="100"/>
          <a:sy n="77" d="100"/>
        </p:scale>
        <p:origin x="8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11/04/2017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95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8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http://azuredatacentermap.azurewebsites.net/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7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https://www.microsoft.com/en-gb/cloud-platform/global-datacenters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8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90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7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11/04/2017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93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906318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179520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127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086856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752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5608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8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095189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3307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7561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785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6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851" r:id="rId25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8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55" y="914288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b="1" i="1" dirty="0">
                <a:solidFill>
                  <a:srgbClr val="00B0F0"/>
                </a:solidFill>
              </a:rPr>
              <a:t>Serverless computing and microservice architectures with Azure Service Fabric Masterclass 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446143" y="504789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 Gristwood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Evolution to Microservices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9128" y="4628654"/>
            <a:ext cx="11333582" cy="572464"/>
          </a:xfrm>
        </p:spPr>
        <p:txBody>
          <a:bodyPr/>
          <a:lstStyle/>
          <a:p>
            <a:r>
              <a:rPr lang="en-GB" sz="2800" dirty="0"/>
              <a:t>Monolith	      Client/Server                  3-tier                      Microservices           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3551" y="2397293"/>
            <a:ext cx="760213" cy="876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622" y="2401295"/>
            <a:ext cx="760213" cy="876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217" y="3265910"/>
            <a:ext cx="288061" cy="3292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427011" y="3066331"/>
            <a:ext cx="516930" cy="297726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523" y="2479491"/>
            <a:ext cx="882901" cy="10765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32" y="2297196"/>
            <a:ext cx="275780" cy="3196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65" y="3265044"/>
            <a:ext cx="288061" cy="32921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6622359" y="3065465"/>
            <a:ext cx="516930" cy="297726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78248" y="2565006"/>
            <a:ext cx="591612" cy="118299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15" y="3504806"/>
            <a:ext cx="273980" cy="31756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761494" y="3374090"/>
            <a:ext cx="1463399" cy="43684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64" y="3209240"/>
            <a:ext cx="273980" cy="31756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8007966" y="3017751"/>
            <a:ext cx="349766" cy="381876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36" y="3482182"/>
            <a:ext cx="273980" cy="3175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49" y="1882972"/>
            <a:ext cx="275780" cy="31965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7037246" y="2159221"/>
            <a:ext cx="481621" cy="334243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895" y1="78899" x2="37895" y2="78899"/>
                        <a14:foregroundMark x1="45263" y1="83486" x2="45263" y2="83486"/>
                        <a14:foregroundMark x1="57895" y1="79817" x2="57895" y2="79817"/>
                        <a14:foregroundMark x1="72632" y1="73394" x2="72632" y2="73394"/>
                        <a14:foregroundMark x1="83158" y1="72477" x2="83158" y2="72477"/>
                        <a14:foregroundMark x1="20000" y1="73394" x2="20000" y2="73394"/>
                        <a14:foregroundMark x1="15789" y1="65138" x2="15789" y2="65138"/>
                        <a14:foregroundMark x1="22105" y1="68807" x2="22105" y2="68807"/>
                        <a14:foregroundMark x1="13684" y1="74312" x2="13684" y2="74312"/>
                        <a14:foregroundMark x1="63158" y1="80734" x2="63158" y2="80734"/>
                        <a14:foregroundMark x1="15789" y1="75229" x2="15789" y2="75229"/>
                        <a14:foregroundMark x1="17895" y1="77982" x2="17895" y2="77982"/>
                        <a14:foregroundMark x1="20000" y1="78899" x2="20000" y2="78899"/>
                        <a14:foregroundMark x1="23158" y1="79817" x2="23158" y2="79817"/>
                        <a14:foregroundMark x1="25263" y1="81651" x2="25263" y2="81651"/>
                        <a14:backgroundMark x1="24211" y1="14679" x2="24211" y2="14679"/>
                        <a14:backgroundMark x1="28421" y1="3670" x2="28421" y2="3670"/>
                        <a14:backgroundMark x1="80000" y1="18349" x2="80000" y2="18349"/>
                        <a14:backgroundMark x1="78947" y1="3670" x2="78947" y2="3670"/>
                        <a14:backgroundMark x1="76842" y1="96330" x2="76842" y2="96330"/>
                        <a14:backgroundMark x1="81053" y1="87156" x2="81053" y2="87156"/>
                        <a14:backgroundMark x1="96842" y1="82569" x2="96842" y2="82569"/>
                        <a14:backgroundMark x1="96842" y1="47706" x2="96842" y2="47706"/>
                        <a14:backgroundMark x1="95789" y1="13761" x2="95789" y2="13761"/>
                        <a14:backgroundMark x1="21053" y1="96330" x2="21053" y2="96330"/>
                        <a14:backgroundMark x1="4211" y1="94495" x2="4211" y2="94495"/>
                        <a14:backgroundMark x1="4211" y1="25688" x2="4211" y2="25688"/>
                        <a14:backgroundMark x1="4211" y1="5505" x2="4211" y2="55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5942" y="2391425"/>
            <a:ext cx="904875" cy="1038225"/>
          </a:xfrm>
          <a:prstGeom prst="rect">
            <a:avLst/>
          </a:prstGeom>
        </p:spPr>
      </p:pic>
      <p:sp>
        <p:nvSpPr>
          <p:cNvPr id="31" name="Arrow: Right 30"/>
          <p:cNvSpPr/>
          <p:nvPr/>
        </p:nvSpPr>
        <p:spPr bwMode="auto">
          <a:xfrm>
            <a:off x="2351122" y="2678013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2" name="Arrow: Right 31"/>
          <p:cNvSpPr/>
          <p:nvPr/>
        </p:nvSpPr>
        <p:spPr bwMode="auto">
          <a:xfrm>
            <a:off x="5312095" y="2660850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3" name="Arrow: Right 32"/>
          <p:cNvSpPr/>
          <p:nvPr/>
        </p:nvSpPr>
        <p:spPr bwMode="auto">
          <a:xfrm>
            <a:off x="9199756" y="2762610"/>
            <a:ext cx="474427" cy="43837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037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04" y="2169721"/>
            <a:ext cx="4530608" cy="35112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Anatomy of a 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942395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Serverless Computing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4987" y="1518858"/>
            <a:ext cx="11653523" cy="4838248"/>
          </a:xfrm>
        </p:spPr>
        <p:txBody>
          <a:bodyPr/>
          <a:lstStyle/>
          <a:p>
            <a:r>
              <a:rPr lang="en-GB" sz="3600" dirty="0"/>
              <a:t>Abstraction of the underlying system </a:t>
            </a:r>
          </a:p>
          <a:p>
            <a:r>
              <a:rPr lang="en-GB" sz="3600" dirty="0">
                <a:solidFill>
                  <a:srgbClr val="00B0F0"/>
                </a:solidFill>
              </a:rPr>
              <a:t>Technical 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Deploy code that just runs, nothing to patch, manage or maintain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Simple, predictable testing</a:t>
            </a:r>
            <a:r>
              <a:rPr lang="en-GB" sz="3600"/>
              <a:t>, DevOps</a:t>
            </a:r>
            <a:endParaRPr lang="en-GB" sz="3600" dirty="0"/>
          </a:p>
          <a:p>
            <a:r>
              <a:rPr lang="en-GB" sz="3600" dirty="0">
                <a:solidFill>
                  <a:srgbClr val="00B0F0"/>
                </a:solidFill>
              </a:rPr>
              <a:t>Business 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Just pay for the resources consumed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No provisioning of budget, hardware, time</a:t>
            </a:r>
          </a:p>
        </p:txBody>
      </p:sp>
    </p:spTree>
    <p:extLst>
      <p:ext uri="{BB962C8B-B14F-4D97-AF65-F5344CB8AC3E}">
        <p14:creationId xmlns:p14="http://schemas.microsoft.com/office/powerpoint/2010/main" val="1692741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/>
          <p:cNvSpPr/>
          <p:nvPr/>
        </p:nvSpPr>
        <p:spPr>
          <a:xfrm>
            <a:off x="4590660" y="714889"/>
            <a:ext cx="2544149" cy="792480"/>
          </a:xfrm>
          <a:prstGeom prst="roundRect">
            <a:avLst>
              <a:gd name="adj" fmla="val 824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391608" y="1674948"/>
            <a:ext cx="2973356" cy="792480"/>
          </a:xfrm>
          <a:prstGeom prst="roundRect">
            <a:avLst>
              <a:gd name="adj" fmla="val 8248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Service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152496" y="2653626"/>
            <a:ext cx="3492386" cy="792480"/>
          </a:xfrm>
          <a:prstGeom prst="roundRect">
            <a:avLst>
              <a:gd name="adj" fmla="val 824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 Fabric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3962401" y="3632304"/>
            <a:ext cx="3912637" cy="792480"/>
          </a:xfrm>
          <a:prstGeom prst="roundRect">
            <a:avLst>
              <a:gd name="adj" fmla="val 824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Container Service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3794450" y="4610982"/>
            <a:ext cx="4397828" cy="792480"/>
          </a:xfrm>
          <a:prstGeom prst="roundRect">
            <a:avLst>
              <a:gd name="adj" fmla="val 82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Virtual Machine Scale Sets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3508310" y="5589660"/>
            <a:ext cx="5001208" cy="792480"/>
          </a:xfrm>
          <a:prstGeom prst="roundRect">
            <a:avLst>
              <a:gd name="adj" fmla="val 8248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Virtual Machines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9280539" y="630204"/>
            <a:ext cx="1443107" cy="5878286"/>
            <a:chOff x="9921240" y="211127"/>
            <a:chExt cx="1443107" cy="5957086"/>
          </a:xfrm>
        </p:grpSpPr>
        <p:sp>
          <p:nvSpPr>
            <p:cNvPr id="46" name="TextBox 45"/>
            <p:cNvSpPr txBox="1"/>
            <p:nvPr/>
          </p:nvSpPr>
          <p:spPr>
            <a:xfrm>
              <a:off x="10138410" y="21112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Agility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084187" y="5706548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Control</a:t>
              </a:r>
            </a:p>
          </p:txBody>
        </p:sp>
        <p:cxnSp>
          <p:nvCxnSpPr>
            <p:cNvPr id="48" name="Straight Arrow Connector 47"/>
            <p:cNvCxnSpPr>
              <a:cxnSpLocks/>
            </p:cNvCxnSpPr>
            <p:nvPr/>
          </p:nvCxnSpPr>
          <p:spPr>
            <a:xfrm>
              <a:off x="9921240" y="396240"/>
              <a:ext cx="20060" cy="5590407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921214" y="2832432"/>
            <a:ext cx="1790170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647986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6543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6563647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 11th April 2017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9" y="4711199"/>
            <a:ext cx="862808" cy="862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6411" y="4807256"/>
            <a:ext cx="388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0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0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467" y="4991922"/>
            <a:ext cx="3385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014" y="364327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VIPazure@microsoft.com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2" y="3454781"/>
            <a:ext cx="821546" cy="821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32" y="2376488"/>
            <a:ext cx="714606" cy="668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6000" y="2479906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GB" altLang="en-US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msdevuk</a:t>
            </a:r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 #azure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4519"/>
              </p:ext>
            </p:extLst>
          </p:nvPr>
        </p:nvGraphicFramePr>
        <p:xfrm>
          <a:off x="5446598" y="1671356"/>
          <a:ext cx="6533685" cy="3561740"/>
        </p:xfrm>
        <a:graphic>
          <a:graphicData uri="http://schemas.openxmlformats.org/drawingml/2006/table">
            <a:tbl>
              <a:tblPr/>
              <a:tblGrid>
                <a:gridCol w="4347360">
                  <a:extLst>
                    <a:ext uri="{9D8B030D-6E8A-4147-A177-3AD203B41FA5}">
                      <a16:colId xmlns:a16="http://schemas.microsoft.com/office/drawing/2014/main" val="1905779303"/>
                    </a:ext>
                  </a:extLst>
                </a:gridCol>
                <a:gridCol w="2186325">
                  <a:extLst>
                    <a:ext uri="{9D8B030D-6E8A-4147-A177-3AD203B41FA5}">
                      <a16:colId xmlns:a16="http://schemas.microsoft.com/office/drawing/2014/main" val="1415998083"/>
                    </a:ext>
                  </a:extLst>
                </a:gridCol>
              </a:tblGrid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10:00 Welcome and</a:t>
                      </a:r>
                      <a:r>
                        <a:rPr lang="en-GB" sz="1800" baseline="0" dirty="0">
                          <a:effectLst/>
                          <a:latin typeface="+mn-lt"/>
                        </a:rPr>
                        <a:t> overview</a:t>
                      </a:r>
                      <a:endParaRPr lang="en-GB" sz="18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+mn-lt"/>
                        </a:rPr>
                        <a:t>David Gristwood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70340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10:30 </a:t>
                      </a:r>
                      <a:r>
                        <a:rPr lang="en-GB" sz="1765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Azure Functions</a:t>
                      </a:r>
                      <a:endParaRPr lang="en-GB" sz="18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Martin Beeby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621734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11:30 Coffee 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998466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12:00  Enabling DevOps practices with Containers, Docker, Linux, Windows</a:t>
                      </a:r>
                      <a:r>
                        <a:rPr lang="en-GB" sz="1800" baseline="0" dirty="0">
                          <a:effectLst/>
                          <a:latin typeface="+mn-lt"/>
                        </a:rPr>
                        <a:t> etc</a:t>
                      </a:r>
                      <a:endParaRPr lang="en-GB" sz="18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Marcus Robinson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871088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12:50 Partnering with Microsoft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Mitch Taylor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978218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1pm Lunch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76593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2pm S</a:t>
                      </a:r>
                      <a:r>
                        <a:rPr lang="en-GB" sz="1765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ervice Fabric Masterclass plus Project Orleans</a:t>
                      </a:r>
                      <a:endParaRPr lang="en-GB" sz="36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1800" dirty="0">
                          <a:effectLst/>
                          <a:latin typeface="+mn-lt"/>
                        </a:rPr>
                        <a:t>Joni Collinge &amp; David Gristwood</a:t>
                      </a:r>
                      <a:endParaRPr lang="en-GB" sz="1800" dirty="0">
                        <a:effectLst/>
                        <a:latin typeface="+mn-lt"/>
                      </a:endParaRP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296512"/>
                  </a:ext>
                </a:extLst>
              </a:tr>
              <a:tr h="38492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(End 4:30 or so)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8729" marR="38729" marT="38729" marB="3872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1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5" y="1189176"/>
            <a:ext cx="11653523" cy="4855175"/>
          </a:xfrm>
        </p:spPr>
        <p:txBody>
          <a:bodyPr/>
          <a:lstStyle/>
          <a:p>
            <a:r>
              <a:rPr lang="en-GB" dirty="0"/>
              <a:t>Themed Azure workshops</a:t>
            </a:r>
          </a:p>
          <a:p>
            <a:pPr lvl="1"/>
            <a:r>
              <a:rPr lang="en-GB" dirty="0"/>
              <a:t>Open Source and Digital Transformation on Azure – 16</a:t>
            </a:r>
            <a:r>
              <a:rPr lang="en-GB" baseline="30000" dirty="0"/>
              <a:t>th</a:t>
            </a:r>
            <a:r>
              <a:rPr lang="en-GB" dirty="0"/>
              <a:t> May</a:t>
            </a:r>
          </a:p>
          <a:p>
            <a:pPr lvl="1"/>
            <a:r>
              <a:rPr lang="en-GB" dirty="0"/>
              <a:t>DevOps with Visual Studio – May 17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r>
              <a:rPr lang="en-GB" dirty="0"/>
              <a:t>Azure “best practices” workshops</a:t>
            </a:r>
          </a:p>
          <a:p>
            <a:pPr lvl="1"/>
            <a:r>
              <a:rPr lang="en-GB" dirty="0"/>
              <a:t>How to Deploy, Manage, Support and Operate Azure Based Services – May 23rd </a:t>
            </a:r>
          </a:p>
          <a:p>
            <a:pPr lvl="1"/>
            <a:r>
              <a:rPr lang="en-GB" dirty="0"/>
              <a:t>Management, Control and Sizing Workshop – 6</a:t>
            </a:r>
            <a:r>
              <a:rPr lang="en-GB" baseline="30000" dirty="0"/>
              <a:t>th</a:t>
            </a:r>
            <a:r>
              <a:rPr lang="en-GB" dirty="0"/>
              <a:t> June</a:t>
            </a:r>
          </a:p>
          <a:p>
            <a:r>
              <a:rPr lang="en-GB" dirty="0"/>
              <a:t>Webinar series </a:t>
            </a:r>
          </a:p>
          <a:p>
            <a:pPr lvl="1"/>
            <a:r>
              <a:rPr lang="en-GB" dirty="0"/>
              <a:t>Big Data – May 3</a:t>
            </a:r>
            <a:r>
              <a:rPr lang="en-GB" baseline="30000" dirty="0"/>
              <a:t>rd</a:t>
            </a:r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1:1 30 min sessions today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Lunch and end of day – see Claire at coffee to 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What’s next….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5690" y="6187370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>
                <a:solidFill>
                  <a:srgbClr val="00B0F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email vipazure@microsoft.com</a:t>
            </a:r>
            <a:endParaRPr lang="en-GB" sz="2800" b="1" dirty="0">
              <a:solidFill>
                <a:srgbClr val="00B0F0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421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9414" y="6380400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https://azure.microsoft.com/regions/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56" y="337859"/>
            <a:ext cx="10101942" cy="59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83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5" y="550399"/>
            <a:ext cx="11449419" cy="5081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4598" y="6073093"/>
            <a:ext cx="864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https://www.microsoft.com/en-gb/cloud-platform/global-datacenters</a:t>
            </a:r>
          </a:p>
        </p:txBody>
      </p:sp>
    </p:spTree>
    <p:extLst>
      <p:ext uri="{BB962C8B-B14F-4D97-AF65-F5344CB8AC3E}">
        <p14:creationId xmlns:p14="http://schemas.microsoft.com/office/powerpoint/2010/main" val="35425698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3" y="294759"/>
            <a:ext cx="11580646" cy="4568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25838" y="5664805"/>
            <a:ext cx="5739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news.microsoft.com/</a:t>
            </a:r>
            <a:r>
              <a:rPr lang="en-GB" sz="2800" dirty="0" err="1">
                <a:solidFill>
                  <a:srgbClr val="0070C0"/>
                </a:solidFill>
              </a:rPr>
              <a:t>CloudForGood</a:t>
            </a: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374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4675" y="263649"/>
            <a:ext cx="11996036" cy="5937315"/>
            <a:chOff x="54675" y="263649"/>
            <a:chExt cx="11996036" cy="59373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64" y="263649"/>
              <a:ext cx="4430766" cy="21565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3582" y="3952475"/>
              <a:ext cx="4428463" cy="224848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64" y="2471024"/>
              <a:ext cx="4430766" cy="22067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75" y="4750221"/>
              <a:ext cx="4478355" cy="14507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3580" y="263649"/>
              <a:ext cx="4428463" cy="21565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93581" y="2470989"/>
              <a:ext cx="4428463" cy="14492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2593" y="263649"/>
              <a:ext cx="2943238" cy="21565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57712" y="2470989"/>
              <a:ext cx="2992999" cy="14492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2593" y="3971037"/>
              <a:ext cx="2955146" cy="14305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82593" y="5480574"/>
              <a:ext cx="2968118" cy="69511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6131" y="5475593"/>
              <a:ext cx="1455912" cy="700092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3929815" y="6300718"/>
            <a:ext cx="363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https://docs.microsoft.com/azure/</a:t>
            </a:r>
          </a:p>
        </p:txBody>
      </p:sp>
    </p:spTree>
    <p:extLst>
      <p:ext uri="{BB962C8B-B14F-4D97-AF65-F5344CB8AC3E}">
        <p14:creationId xmlns:p14="http://schemas.microsoft.com/office/powerpoint/2010/main" val="12671531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71" y="0"/>
            <a:ext cx="9782858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4892" y="2892785"/>
            <a:ext cx="1417942" cy="279604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0766" y="4383536"/>
            <a:ext cx="1193728" cy="15729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939084" y="1160890"/>
            <a:ext cx="2313829" cy="173189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72179" y="4428049"/>
            <a:ext cx="2593799" cy="92301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531585" y="5494188"/>
            <a:ext cx="1477244" cy="10343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961735" y="3063737"/>
            <a:ext cx="3904243" cy="109164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787124" y="2570259"/>
            <a:ext cx="1557462" cy="8587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73454" y="4627659"/>
            <a:ext cx="1457319" cy="165387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955624" y="1988405"/>
            <a:ext cx="1510150" cy="90437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1296063" y="1574358"/>
            <a:ext cx="1507437" cy="9223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1989</TotalTime>
  <Words>312</Words>
  <Application>Microsoft Office PowerPoint</Application>
  <PresentationFormat>Widescreen</PresentationFormat>
  <Paragraphs>72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33" baseType="lpstr">
      <vt:lpstr>MS PGothic</vt:lpstr>
      <vt:lpstr>MS PGothic</vt:lpstr>
      <vt:lpstr>Arial</vt:lpstr>
      <vt:lpstr>Avenir LT Pro 45 Book</vt:lpstr>
      <vt:lpstr>Calibri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Microsoft Azure Workshop  Serverless computing and microservice architectures with Azure Service Fabric Masterclass    </vt:lpstr>
      <vt:lpstr>PowerPoint Presentation</vt:lpstr>
      <vt:lpstr>What’s next….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to Microservices </vt:lpstr>
      <vt:lpstr>Anatomy of a Microservice architecture</vt:lpstr>
      <vt:lpstr>Serverless Computing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209</cp:revision>
  <dcterms:created xsi:type="dcterms:W3CDTF">2015-11-20T13:35:19Z</dcterms:created>
  <dcterms:modified xsi:type="dcterms:W3CDTF">2017-04-11T08:15:21Z</dcterms:modified>
</cp:coreProperties>
</file>